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05" r:id="rId5"/>
  </p:sldMasterIdLst>
  <p:notesMasterIdLst>
    <p:notesMasterId r:id="rId23"/>
  </p:notesMasterIdLst>
  <p:sldIdLst>
    <p:sldId id="256" r:id="rId6"/>
    <p:sldId id="270" r:id="rId7"/>
    <p:sldId id="275" r:id="rId8"/>
    <p:sldId id="287" r:id="rId9"/>
    <p:sldId id="290" r:id="rId10"/>
    <p:sldId id="280" r:id="rId11"/>
    <p:sldId id="284" r:id="rId12"/>
    <p:sldId id="291" r:id="rId13"/>
    <p:sldId id="288" r:id="rId14"/>
    <p:sldId id="278" r:id="rId15"/>
    <p:sldId id="286" r:id="rId16"/>
    <p:sldId id="292" r:id="rId17"/>
    <p:sldId id="281" r:id="rId18"/>
    <p:sldId id="285" r:id="rId19"/>
    <p:sldId id="289" r:id="rId20"/>
    <p:sldId id="259" r:id="rId21"/>
    <p:sldId id="293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BE32"/>
    <a:srgbClr val="BBB9B6"/>
    <a:srgbClr val="F5F2EE"/>
    <a:srgbClr val="26A5D4"/>
    <a:srgbClr val="444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Nagle" userId="7b63e753-be02-4b51-a484-998be9625c7e" providerId="ADAL" clId="{90D9D5B3-7FAF-4A03-BBD4-10DBC8572A9E}"/>
    <pc:docChg chg="addSld modSld">
      <pc:chgData name="Alex Nagle" userId="7b63e753-be02-4b51-a484-998be9625c7e" providerId="ADAL" clId="{90D9D5B3-7FAF-4A03-BBD4-10DBC8572A9E}" dt="2022-11-28T03:02:25.623" v="101" actId="1076"/>
      <pc:docMkLst>
        <pc:docMk/>
      </pc:docMkLst>
      <pc:sldChg chg="modSp mod">
        <pc:chgData name="Alex Nagle" userId="7b63e753-be02-4b51-a484-998be9625c7e" providerId="ADAL" clId="{90D9D5B3-7FAF-4A03-BBD4-10DBC8572A9E}" dt="2022-11-28T03:01:01.105" v="6" actId="20577"/>
        <pc:sldMkLst>
          <pc:docMk/>
          <pc:sldMk cId="3497099972" sldId="270"/>
        </pc:sldMkLst>
        <pc:spChg chg="mod">
          <ac:chgData name="Alex Nagle" userId="7b63e753-be02-4b51-a484-998be9625c7e" providerId="ADAL" clId="{90D9D5B3-7FAF-4A03-BBD4-10DBC8572A9E}" dt="2022-11-28T03:00:45.305" v="0" actId="20577"/>
          <ac:spMkLst>
            <pc:docMk/>
            <pc:sldMk cId="3497099972" sldId="270"/>
            <ac:spMk id="7" creationId="{1340C1FD-C3DB-43CB-920F-F5AA3CC9CF94}"/>
          </ac:spMkLst>
        </pc:spChg>
        <pc:spChg chg="mod">
          <ac:chgData name="Alex Nagle" userId="7b63e753-be02-4b51-a484-998be9625c7e" providerId="ADAL" clId="{90D9D5B3-7FAF-4A03-BBD4-10DBC8572A9E}" dt="2022-11-28T03:00:54.243" v="2" actId="20577"/>
          <ac:spMkLst>
            <pc:docMk/>
            <pc:sldMk cId="3497099972" sldId="270"/>
            <ac:spMk id="19" creationId="{5679B6B1-4FD2-E542-BC38-F4EB3AA47023}"/>
          </ac:spMkLst>
        </pc:spChg>
        <pc:spChg chg="mod">
          <ac:chgData name="Alex Nagle" userId="7b63e753-be02-4b51-a484-998be9625c7e" providerId="ADAL" clId="{90D9D5B3-7FAF-4A03-BBD4-10DBC8572A9E}" dt="2022-11-28T03:01:01.105" v="6" actId="20577"/>
          <ac:spMkLst>
            <pc:docMk/>
            <pc:sldMk cId="3497099972" sldId="270"/>
            <ac:spMk id="20" creationId="{06B56F6A-3860-DD45-976D-4ACDBF85D0F1}"/>
          </ac:spMkLst>
        </pc:spChg>
      </pc:sldChg>
      <pc:sldChg chg="modSp new mod">
        <pc:chgData name="Alex Nagle" userId="7b63e753-be02-4b51-a484-998be9625c7e" providerId="ADAL" clId="{90D9D5B3-7FAF-4A03-BBD4-10DBC8572A9E}" dt="2022-11-28T03:02:25.623" v="101" actId="1076"/>
        <pc:sldMkLst>
          <pc:docMk/>
          <pc:sldMk cId="1599821240" sldId="293"/>
        </pc:sldMkLst>
        <pc:spChg chg="mod">
          <ac:chgData name="Alex Nagle" userId="7b63e753-be02-4b51-a484-998be9625c7e" providerId="ADAL" clId="{90D9D5B3-7FAF-4A03-BBD4-10DBC8572A9E}" dt="2022-11-28T03:01:56.904" v="40" actId="1076"/>
          <ac:spMkLst>
            <pc:docMk/>
            <pc:sldMk cId="1599821240" sldId="293"/>
            <ac:spMk id="2" creationId="{2F654E5D-0C7E-00F0-36DD-84783401A9C4}"/>
          </ac:spMkLst>
        </pc:spChg>
        <pc:spChg chg="mod">
          <ac:chgData name="Alex Nagle" userId="7b63e753-be02-4b51-a484-998be9625c7e" providerId="ADAL" clId="{90D9D5B3-7FAF-4A03-BBD4-10DBC8572A9E}" dt="2022-11-28T03:02:25.623" v="101" actId="1076"/>
          <ac:spMkLst>
            <pc:docMk/>
            <pc:sldMk cId="1599821240" sldId="293"/>
            <ac:spMk id="3" creationId="{7700369D-CE6F-889C-248C-F186D4357C9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0C7B1-630C-455C-B61A-150FCE4A13D6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8AE70-2D40-488F-B5FB-CFCD0D276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5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6633" y="1766000"/>
            <a:ext cx="9418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86667" y="4502800"/>
            <a:ext cx="94188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343967" y="-96733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8623267" y="5247167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93009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47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6668000" y="25905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6668000" y="30068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2206933" y="25905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2206933" y="30068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6668000" y="49652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6668000" y="53815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>
            <a:off x="2206933" y="4965267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2207000" y="5381500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 hasCustomPrompt="1"/>
          </p:nvPr>
        </p:nvSpPr>
        <p:spPr>
          <a:xfrm>
            <a:off x="3171533" y="17381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3" hasCustomPrompt="1"/>
          </p:nvPr>
        </p:nvSpPr>
        <p:spPr>
          <a:xfrm>
            <a:off x="7632600" y="17381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 hasCustomPrompt="1"/>
          </p:nvPr>
        </p:nvSpPr>
        <p:spPr>
          <a:xfrm>
            <a:off x="3171600" y="41103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5" hasCustomPrompt="1"/>
          </p:nvPr>
        </p:nvSpPr>
        <p:spPr>
          <a:xfrm>
            <a:off x="7632600" y="4110317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597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3214000" y="3910367"/>
            <a:ext cx="57640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1"/>
          </p:nvPr>
        </p:nvSpPr>
        <p:spPr>
          <a:xfrm>
            <a:off x="2457200" y="2215951"/>
            <a:ext cx="7277600" cy="13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92" name="Google Shape;92;p1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9329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659800" y="2263317"/>
            <a:ext cx="6872400" cy="15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3066000" y="3962867"/>
            <a:ext cx="60600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97" name="Google Shape;97;p1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53281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01" name="Google Shape;101;p1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16"/>
          <p:cNvCxnSpPr/>
          <p:nvPr/>
        </p:nvCxnSpPr>
        <p:spPr>
          <a:xfrm>
            <a:off x="9609800" y="-204233"/>
            <a:ext cx="2827200" cy="1698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60904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6608133" y="3289833"/>
            <a:ext cx="3300400" cy="86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2" hasCustomPrompt="1"/>
          </p:nvPr>
        </p:nvSpPr>
        <p:spPr>
          <a:xfrm>
            <a:off x="6608133" y="1869767"/>
            <a:ext cx="22012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"/>
          </p:nvPr>
        </p:nvSpPr>
        <p:spPr>
          <a:xfrm>
            <a:off x="6608133" y="4155033"/>
            <a:ext cx="3300400" cy="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08" name="Google Shape;108;p1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09;p1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7"/>
          <p:cNvCxnSpPr/>
          <p:nvPr/>
        </p:nvCxnSpPr>
        <p:spPr>
          <a:xfrm>
            <a:off x="-279467" y="3203267"/>
            <a:ext cx="4192400" cy="3719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85800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1391633" y="1580733"/>
            <a:ext cx="4164000" cy="26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1"/>
          </p:nvPr>
        </p:nvSpPr>
        <p:spPr>
          <a:xfrm>
            <a:off x="1391633" y="4481251"/>
            <a:ext cx="4018000" cy="1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14" name="Google Shape;114;p1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8"/>
          <p:cNvCxnSpPr/>
          <p:nvPr/>
        </p:nvCxnSpPr>
        <p:spPr>
          <a:xfrm>
            <a:off x="7096867" y="-107500"/>
            <a:ext cx="5340000" cy="267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20261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4678667" y="3514833"/>
            <a:ext cx="283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2"/>
          </p:nvPr>
        </p:nvSpPr>
        <p:spPr>
          <a:xfrm>
            <a:off x="4678700" y="3968167"/>
            <a:ext cx="2834800" cy="1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1270700" y="3514833"/>
            <a:ext cx="283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4"/>
          </p:nvPr>
        </p:nvSpPr>
        <p:spPr>
          <a:xfrm>
            <a:off x="1270833" y="3968167"/>
            <a:ext cx="2834800" cy="1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5"/>
          </p:nvPr>
        </p:nvSpPr>
        <p:spPr>
          <a:xfrm>
            <a:off x="8086500" y="3514833"/>
            <a:ext cx="283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ubTitle" idx="6"/>
          </p:nvPr>
        </p:nvSpPr>
        <p:spPr>
          <a:xfrm>
            <a:off x="8086500" y="3968167"/>
            <a:ext cx="2834800" cy="1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88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25" name="Google Shape;125;p1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45668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subTitle" idx="1"/>
          </p:nvPr>
        </p:nvSpPr>
        <p:spPr>
          <a:xfrm>
            <a:off x="4957767" y="4522367"/>
            <a:ext cx="219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2"/>
          </p:nvPr>
        </p:nvSpPr>
        <p:spPr>
          <a:xfrm>
            <a:off x="4823567" y="4975700"/>
            <a:ext cx="24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rgbClr val="02020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3"/>
          </p:nvPr>
        </p:nvSpPr>
        <p:spPr>
          <a:xfrm>
            <a:off x="1770700" y="4522367"/>
            <a:ext cx="219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4"/>
          </p:nvPr>
        </p:nvSpPr>
        <p:spPr>
          <a:xfrm>
            <a:off x="1636568" y="4975700"/>
            <a:ext cx="24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rgbClr val="02020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5"/>
          </p:nvPr>
        </p:nvSpPr>
        <p:spPr>
          <a:xfrm>
            <a:off x="8144733" y="4522367"/>
            <a:ext cx="2190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6"/>
          </p:nvPr>
        </p:nvSpPr>
        <p:spPr>
          <a:xfrm>
            <a:off x="8010733" y="4975700"/>
            <a:ext cx="24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867">
                <a:solidFill>
                  <a:srgbClr val="02020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42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35" name="Google Shape;135;p2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2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94948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4552067" y="24159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2"/>
          </p:nvPr>
        </p:nvSpPr>
        <p:spPr>
          <a:xfrm>
            <a:off x="4752267" y="286933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3"/>
          </p:nvPr>
        </p:nvSpPr>
        <p:spPr>
          <a:xfrm>
            <a:off x="940967" y="24159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4"/>
          </p:nvPr>
        </p:nvSpPr>
        <p:spPr>
          <a:xfrm>
            <a:off x="1141167" y="286933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5"/>
          </p:nvPr>
        </p:nvSpPr>
        <p:spPr>
          <a:xfrm>
            <a:off x="8163100" y="2415984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6"/>
          </p:nvPr>
        </p:nvSpPr>
        <p:spPr>
          <a:xfrm>
            <a:off x="8363300" y="2869333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7"/>
          </p:nvPr>
        </p:nvSpPr>
        <p:spPr>
          <a:xfrm>
            <a:off x="4552067" y="47246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8"/>
          </p:nvPr>
        </p:nvSpPr>
        <p:spPr>
          <a:xfrm>
            <a:off x="4752267" y="5177967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9"/>
          </p:nvPr>
        </p:nvSpPr>
        <p:spPr>
          <a:xfrm>
            <a:off x="940967" y="47246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13"/>
          </p:nvPr>
        </p:nvSpPr>
        <p:spPr>
          <a:xfrm>
            <a:off x="1141167" y="5177967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4"/>
          </p:nvPr>
        </p:nvSpPr>
        <p:spPr>
          <a:xfrm>
            <a:off x="8163100" y="4724617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15"/>
          </p:nvPr>
        </p:nvSpPr>
        <p:spPr>
          <a:xfrm>
            <a:off x="8363300" y="5177967"/>
            <a:ext cx="2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810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51" name="Google Shape;151;p2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p2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55566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subTitle" idx="1"/>
          </p:nvPr>
        </p:nvSpPr>
        <p:spPr>
          <a:xfrm>
            <a:off x="6555800" y="2627200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2"/>
          </p:nvPr>
        </p:nvSpPr>
        <p:spPr>
          <a:xfrm>
            <a:off x="6745200" y="3080551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3"/>
          </p:nvPr>
        </p:nvSpPr>
        <p:spPr>
          <a:xfrm>
            <a:off x="2548200" y="2627200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4"/>
          </p:nvPr>
        </p:nvSpPr>
        <p:spPr>
          <a:xfrm>
            <a:off x="2737733" y="3080551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5"/>
          </p:nvPr>
        </p:nvSpPr>
        <p:spPr>
          <a:xfrm>
            <a:off x="6555800" y="48340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6"/>
          </p:nvPr>
        </p:nvSpPr>
        <p:spPr>
          <a:xfrm>
            <a:off x="6745200" y="5287400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ubTitle" idx="7"/>
          </p:nvPr>
        </p:nvSpPr>
        <p:spPr>
          <a:xfrm>
            <a:off x="2548200" y="4834051"/>
            <a:ext cx="3088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ubTitle" idx="8"/>
          </p:nvPr>
        </p:nvSpPr>
        <p:spPr>
          <a:xfrm>
            <a:off x="2737600" y="5287400"/>
            <a:ext cx="27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864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63" name="Google Shape;163;p2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8286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5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718633" y="3532033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6718633" y="3948267"/>
            <a:ext cx="3314800" cy="1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2257567" y="3532033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32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2257567" y="3948267"/>
            <a:ext cx="3314800" cy="1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9247667" y="5241767"/>
            <a:ext cx="3399200" cy="1806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65481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subTitle" idx="1"/>
          </p:nvPr>
        </p:nvSpPr>
        <p:spPr>
          <a:xfrm>
            <a:off x="4757500" y="3992800"/>
            <a:ext cx="26872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2"/>
          </p:nvPr>
        </p:nvSpPr>
        <p:spPr>
          <a:xfrm>
            <a:off x="4757500" y="4446133"/>
            <a:ext cx="26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3"/>
          </p:nvPr>
        </p:nvSpPr>
        <p:spPr>
          <a:xfrm>
            <a:off x="1451133" y="3992800"/>
            <a:ext cx="26872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4"/>
          </p:nvPr>
        </p:nvSpPr>
        <p:spPr>
          <a:xfrm>
            <a:off x="1451267" y="4446133"/>
            <a:ext cx="26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5"/>
          </p:nvPr>
        </p:nvSpPr>
        <p:spPr>
          <a:xfrm>
            <a:off x="8073933" y="3992800"/>
            <a:ext cx="26872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ubTitle" idx="6"/>
          </p:nvPr>
        </p:nvSpPr>
        <p:spPr>
          <a:xfrm>
            <a:off x="8073933" y="4446133"/>
            <a:ext cx="26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3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73" name="Google Shape;173;p2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2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p23"/>
          <p:cNvCxnSpPr/>
          <p:nvPr/>
        </p:nvCxnSpPr>
        <p:spPr>
          <a:xfrm>
            <a:off x="9912233" y="-167467"/>
            <a:ext cx="2657600" cy="1773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25192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subTitle" idx="1"/>
          </p:nvPr>
        </p:nvSpPr>
        <p:spPr>
          <a:xfrm>
            <a:off x="6333583" y="2297200"/>
            <a:ext cx="2686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2"/>
          </p:nvPr>
        </p:nvSpPr>
        <p:spPr>
          <a:xfrm>
            <a:off x="6333579" y="275053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3"/>
          </p:nvPr>
        </p:nvSpPr>
        <p:spPr>
          <a:xfrm>
            <a:off x="3075283" y="2297200"/>
            <a:ext cx="2686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4"/>
          </p:nvPr>
        </p:nvSpPr>
        <p:spPr>
          <a:xfrm>
            <a:off x="3075283" y="275053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5"/>
          </p:nvPr>
        </p:nvSpPr>
        <p:spPr>
          <a:xfrm>
            <a:off x="6333583" y="4211900"/>
            <a:ext cx="2686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6"/>
          </p:nvPr>
        </p:nvSpPr>
        <p:spPr>
          <a:xfrm>
            <a:off x="6333579" y="466523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7"/>
          </p:nvPr>
        </p:nvSpPr>
        <p:spPr>
          <a:xfrm>
            <a:off x="3075283" y="4211900"/>
            <a:ext cx="2686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8"/>
          </p:nvPr>
        </p:nvSpPr>
        <p:spPr>
          <a:xfrm>
            <a:off x="3075283" y="4665233"/>
            <a:ext cx="268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371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86" name="Google Shape;186;p2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2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6935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 hasCustomPrompt="1"/>
          </p:nvPr>
        </p:nvSpPr>
        <p:spPr>
          <a:xfrm>
            <a:off x="3457233" y="952800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1"/>
          </p:nvPr>
        </p:nvSpPr>
        <p:spPr>
          <a:xfrm>
            <a:off x="3153312" y="1795200"/>
            <a:ext cx="5885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title" idx="2" hasCustomPrompt="1"/>
          </p:nvPr>
        </p:nvSpPr>
        <p:spPr>
          <a:xfrm>
            <a:off x="3457233" y="2750700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3"/>
          </p:nvPr>
        </p:nvSpPr>
        <p:spPr>
          <a:xfrm>
            <a:off x="3153312" y="3593100"/>
            <a:ext cx="5885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title" idx="4" hasCustomPrompt="1"/>
          </p:nvPr>
        </p:nvSpPr>
        <p:spPr>
          <a:xfrm>
            <a:off x="3457233" y="4548600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6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5"/>
          </p:nvPr>
        </p:nvSpPr>
        <p:spPr>
          <a:xfrm>
            <a:off x="3153267" y="5391000"/>
            <a:ext cx="58856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195" name="Google Shape;195;p25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5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82179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1071667" y="2701067"/>
            <a:ext cx="54500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1"/>
          </p:nvPr>
        </p:nvSpPr>
        <p:spPr>
          <a:xfrm>
            <a:off x="1071667" y="3591367"/>
            <a:ext cx="4212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00" name="Google Shape;200;p2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2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66135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5986867" y="2730300"/>
            <a:ext cx="4485600" cy="8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ubTitle" idx="1"/>
          </p:nvPr>
        </p:nvSpPr>
        <p:spPr>
          <a:xfrm>
            <a:off x="6474067" y="3593100"/>
            <a:ext cx="3998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205" name="Google Shape;205;p2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2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79065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>
            <a:spLocks noGrp="1"/>
          </p:cNvSpPr>
          <p:nvPr>
            <p:ph type="subTitle" idx="1"/>
          </p:nvPr>
        </p:nvSpPr>
        <p:spPr>
          <a:xfrm>
            <a:off x="5555733" y="1938033"/>
            <a:ext cx="5276800" cy="38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0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10" name="Google Shape;210;p2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2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28"/>
          <p:cNvCxnSpPr/>
          <p:nvPr/>
        </p:nvCxnSpPr>
        <p:spPr>
          <a:xfrm flipH="1">
            <a:off x="9029533" y="4884600"/>
            <a:ext cx="3764400" cy="2177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88371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subTitle" idx="1"/>
          </p:nvPr>
        </p:nvSpPr>
        <p:spPr>
          <a:xfrm>
            <a:off x="6421433" y="4821833"/>
            <a:ext cx="3922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2"/>
          </p:nvPr>
        </p:nvSpPr>
        <p:spPr>
          <a:xfrm>
            <a:off x="6421600" y="5275167"/>
            <a:ext cx="3922400" cy="8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3"/>
          </p:nvPr>
        </p:nvSpPr>
        <p:spPr>
          <a:xfrm>
            <a:off x="1847772" y="4821833"/>
            <a:ext cx="39228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4"/>
          </p:nvPr>
        </p:nvSpPr>
        <p:spPr>
          <a:xfrm>
            <a:off x="1848033" y="5275167"/>
            <a:ext cx="3922400" cy="8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36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219" name="Google Shape;219;p2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7694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3777200" y="1054933"/>
            <a:ext cx="4637600" cy="12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1"/>
          </p:nvPr>
        </p:nvSpPr>
        <p:spPr>
          <a:xfrm>
            <a:off x="3977800" y="2332567"/>
            <a:ext cx="4236400" cy="12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4" name="Google Shape;224;p30"/>
          <p:cNvSpPr txBox="1"/>
          <p:nvPr/>
        </p:nvSpPr>
        <p:spPr>
          <a:xfrm>
            <a:off x="3867267" y="4584367"/>
            <a:ext cx="4457600" cy="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333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,and infographics &amp; images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30"/>
          <p:cNvCxnSpPr/>
          <p:nvPr/>
        </p:nvCxnSpPr>
        <p:spPr>
          <a:xfrm>
            <a:off x="-343967" y="5247167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3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30"/>
          <p:cNvCxnSpPr/>
          <p:nvPr/>
        </p:nvCxnSpPr>
        <p:spPr>
          <a:xfrm>
            <a:off x="8623267" y="-96733"/>
            <a:ext cx="4063200" cy="1795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36481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2193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32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32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32"/>
          <p:cNvCxnSpPr/>
          <p:nvPr/>
        </p:nvCxnSpPr>
        <p:spPr>
          <a:xfrm>
            <a:off x="9912233" y="-167467"/>
            <a:ext cx="2657600" cy="1773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2"/>
          <p:cNvCxnSpPr/>
          <p:nvPr/>
        </p:nvCxnSpPr>
        <p:spPr>
          <a:xfrm>
            <a:off x="-196367" y="5257967"/>
            <a:ext cx="2657600" cy="1773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3451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86903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33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3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3"/>
          <p:cNvCxnSpPr/>
          <p:nvPr/>
        </p:nvCxnSpPr>
        <p:spPr>
          <a:xfrm flipH="1">
            <a:off x="9029533" y="4884600"/>
            <a:ext cx="3764400" cy="2177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40002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28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51000" y="1697233"/>
            <a:ext cx="10290000" cy="4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Google Shape;26;p4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>
            <a:off x="9179867" y="-151467"/>
            <a:ext cx="3420800" cy="1741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36213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5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3147167" y="1910733"/>
            <a:ext cx="230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3200" b="1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2"/>
          </p:nvPr>
        </p:nvSpPr>
        <p:spPr>
          <a:xfrm>
            <a:off x="2996667" y="2386733"/>
            <a:ext cx="6880400" cy="3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rgbClr val="37495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572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6" name="Google Shape;46;p7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47;p7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602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496667" y="1633867"/>
            <a:ext cx="9198800" cy="3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8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9457667" y="5246767"/>
            <a:ext cx="3110400" cy="1796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560600" y="-162133"/>
            <a:ext cx="3110400" cy="1796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94242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1194600" y="2242667"/>
            <a:ext cx="51296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757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9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7900600" y="3730000"/>
            <a:ext cx="4504000" cy="3289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6991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950967" y="719333"/>
            <a:ext cx="4742800" cy="13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latin typeface="Vidaloka"/>
                <a:ea typeface="Vidaloka"/>
                <a:cs typeface="Vidaloka"/>
                <a:sym typeface="Vidalok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2" name="Google Shape;62;p10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0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0"/>
          <p:cNvCxnSpPr/>
          <p:nvPr/>
        </p:nvCxnSpPr>
        <p:spPr>
          <a:xfrm rot="10800000" flipH="1">
            <a:off x="8193300" y="4138300"/>
            <a:ext cx="4157600" cy="2934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8700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97017"/>
            <a:ext cx="10290000" cy="21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2019100" y="4371717"/>
            <a:ext cx="81604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68" name="Google Shape;68;p11"/>
          <p:cNvCxnSpPr/>
          <p:nvPr/>
        </p:nvCxnSpPr>
        <p:spPr>
          <a:xfrm>
            <a:off x="-96733" y="3654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1"/>
          <p:cNvCxnSpPr/>
          <p:nvPr/>
        </p:nvCxnSpPr>
        <p:spPr>
          <a:xfrm>
            <a:off x="-96733" y="6503267"/>
            <a:ext cx="12383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1"/>
          <p:cNvCxnSpPr/>
          <p:nvPr/>
        </p:nvCxnSpPr>
        <p:spPr>
          <a:xfrm>
            <a:off x="-333633" y="5435267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1"/>
          <p:cNvCxnSpPr/>
          <p:nvPr/>
        </p:nvCxnSpPr>
        <p:spPr>
          <a:xfrm>
            <a:off x="9921533" y="-64500"/>
            <a:ext cx="2569200" cy="1548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338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86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00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43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7" r:id="rId3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295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4798" y="1898000"/>
            <a:ext cx="9418800" cy="1531000"/>
          </a:xfrm>
        </p:spPr>
        <p:txBody>
          <a:bodyPr/>
          <a:lstStyle/>
          <a:p>
            <a:r>
              <a:rPr lang="en-US" sz="8800" b="1" dirty="0">
                <a:latin typeface="+mj-lt"/>
              </a:rPr>
              <a:t>Gore Iris Crimper Capstone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1215" y="2935098"/>
            <a:ext cx="9418800" cy="3329778"/>
          </a:xfrm>
        </p:spPr>
        <p:txBody>
          <a:bodyPr/>
          <a:lstStyle/>
          <a:p>
            <a:r>
              <a:rPr lang="en-US" sz="3600" b="1" dirty="0">
                <a:latin typeface="+mj-lt"/>
              </a:rPr>
              <a:t> </a:t>
            </a:r>
            <a:endParaRPr lang="en-US" sz="3600" dirty="0"/>
          </a:p>
          <a:p>
            <a:r>
              <a:rPr lang="en-US" sz="2400" dirty="0">
                <a:latin typeface="Cambria"/>
              </a:rPr>
              <a:t>11/27/2022</a:t>
            </a:r>
          </a:p>
          <a:p>
            <a:endParaRPr lang="en-US" sz="2400" dirty="0">
              <a:latin typeface="Cambria"/>
            </a:endParaRPr>
          </a:p>
          <a:p>
            <a:r>
              <a:rPr lang="en-US" sz="2400" dirty="0">
                <a:latin typeface="Cambria"/>
              </a:rPr>
              <a:t>Alex Nagle</a:t>
            </a:r>
          </a:p>
          <a:p>
            <a:r>
              <a:rPr lang="en-US" sz="2400" dirty="0">
                <a:latin typeface="Cambria"/>
              </a:rPr>
              <a:t>Skylar Gilmore</a:t>
            </a:r>
          </a:p>
          <a:p>
            <a:r>
              <a:rPr lang="en-US" sz="2400" dirty="0">
                <a:latin typeface="Cambria"/>
              </a:rPr>
              <a:t> </a:t>
            </a:r>
            <a:r>
              <a:rPr lang="en-US" sz="2400" dirty="0" err="1">
                <a:latin typeface="Cambria"/>
              </a:rPr>
              <a:t>Lumini</a:t>
            </a:r>
            <a:r>
              <a:rPr lang="en-US" sz="2400" dirty="0">
                <a:latin typeface="Cambria"/>
              </a:rPr>
              <a:t> </a:t>
            </a:r>
            <a:r>
              <a:rPr lang="en-US" sz="2400" dirty="0" err="1">
                <a:latin typeface="Cambria"/>
              </a:rPr>
              <a:t>Senaviratne</a:t>
            </a:r>
            <a:r>
              <a:rPr lang="en-US" sz="2400" dirty="0">
                <a:latin typeface="Cambria"/>
              </a:rPr>
              <a:t> </a:t>
            </a:r>
          </a:p>
          <a:p>
            <a:r>
              <a:rPr lang="en-US" sz="2400" dirty="0">
                <a:latin typeface="Cambria"/>
              </a:rPr>
              <a:t>Alex Anderson</a:t>
            </a:r>
          </a:p>
          <a:p>
            <a:r>
              <a:rPr lang="en-US" sz="2400" dirty="0" err="1">
                <a:latin typeface="Cambria"/>
              </a:rPr>
              <a:t>Eisa</a:t>
            </a:r>
            <a:r>
              <a:rPr lang="en-US" sz="2400" dirty="0">
                <a:latin typeface="Cambria"/>
              </a:rPr>
              <a:t> </a:t>
            </a:r>
            <a:r>
              <a:rPr lang="en-US" sz="2400" dirty="0" err="1">
                <a:latin typeface="Cambria"/>
              </a:rPr>
              <a:t>Alyaseen</a:t>
            </a:r>
            <a:endParaRPr lang="en-US" sz="2400" dirty="0">
              <a:latin typeface="Cambria"/>
            </a:endParaRPr>
          </a:p>
          <a:p>
            <a:r>
              <a:rPr lang="en-US" sz="2400" dirty="0">
                <a:latin typeface="Cambria"/>
              </a:rPr>
              <a:t>Abdulrahman Aziz</a:t>
            </a:r>
          </a:p>
          <a:p>
            <a:endParaRPr lang="en-US" sz="2400" dirty="0">
              <a:latin typeface="Cambria"/>
            </a:endParaRPr>
          </a:p>
          <a:p>
            <a:r>
              <a:rPr lang="en-US" sz="2100" b="1" dirty="0">
                <a:latin typeface="+mj-lt"/>
              </a:rPr>
              <a:t>    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318E51-0C03-4C1E-90A0-497C9A85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3" y="526132"/>
            <a:ext cx="7573200" cy="763600"/>
          </a:xfrm>
        </p:spPr>
        <p:txBody>
          <a:bodyPr/>
          <a:lstStyle/>
          <a:p>
            <a:r>
              <a:rPr lang="en-US" b="1">
                <a:latin typeface="Montserrat"/>
              </a:rPr>
              <a:t>Bill of Materials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AB564A-3FEE-E1EF-CBF7-1A2A62EC1097}"/>
              </a:ext>
            </a:extLst>
          </p:cNvPr>
          <p:cNvSpPr/>
          <p:nvPr/>
        </p:nvSpPr>
        <p:spPr>
          <a:xfrm>
            <a:off x="9258300" y="3519488"/>
            <a:ext cx="3305175" cy="2947987"/>
          </a:xfrm>
          <a:prstGeom prst="rect">
            <a:avLst/>
          </a:prstGeom>
          <a:solidFill>
            <a:srgbClr val="F5F2EE"/>
          </a:solidFill>
          <a:ln>
            <a:solidFill>
              <a:srgbClr val="F5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AAE9B-96A8-CBED-44F6-AC48F0FDE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95" y="1148821"/>
            <a:ext cx="10241017" cy="51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46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318E51-0C03-4C1E-90A0-497C9A85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26" y="582161"/>
            <a:ext cx="7573200" cy="763600"/>
          </a:xfrm>
        </p:spPr>
        <p:txBody>
          <a:bodyPr/>
          <a:lstStyle/>
          <a:p>
            <a:r>
              <a:rPr lang="en-US" b="1">
                <a:latin typeface="Montserrat"/>
              </a:rPr>
              <a:t>Manufacturing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F4B8EFB-72F0-2986-3CE5-AEAC90E49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t="6163" r="22578" b="7987"/>
          <a:stretch/>
        </p:blipFill>
        <p:spPr>
          <a:xfrm>
            <a:off x="2157412" y="1415741"/>
            <a:ext cx="8024813" cy="48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87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E93F-E4BB-9F4D-8B1A-3D0F8FDC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0712F-A509-0A44-8C1B-7BF3421D5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48" y="1249655"/>
            <a:ext cx="7328703" cy="4641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CEF88-3BBC-A64E-8745-13132B022B9F}"/>
              </a:ext>
            </a:extLst>
          </p:cNvPr>
          <p:cNvSpPr txBox="1"/>
          <p:nvPr/>
        </p:nvSpPr>
        <p:spPr>
          <a:xfrm>
            <a:off x="4139390" y="5956856"/>
            <a:ext cx="3913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5: Photograph of Underside of Machine Showing the Electronics</a:t>
            </a:r>
          </a:p>
        </p:txBody>
      </p:sp>
    </p:spTree>
    <p:extLst>
      <p:ext uri="{BB962C8B-B14F-4D97-AF65-F5344CB8AC3E}">
        <p14:creationId xmlns:p14="http://schemas.microsoft.com/office/powerpoint/2010/main" val="1731565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318E51-0C03-4C1E-90A0-497C9A85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26" y="582161"/>
            <a:ext cx="7573200" cy="763600"/>
          </a:xfrm>
        </p:spPr>
        <p:txBody>
          <a:bodyPr/>
          <a:lstStyle/>
          <a:p>
            <a:r>
              <a:rPr lang="en-US" b="1">
                <a:latin typeface="Montserrat"/>
              </a:rPr>
              <a:t>Purchasing Plan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09F19D-5A4E-4725-44CC-991DDA0F4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980305"/>
              </p:ext>
            </p:extLst>
          </p:nvPr>
        </p:nvGraphicFramePr>
        <p:xfrm>
          <a:off x="715818" y="1143000"/>
          <a:ext cx="10041269" cy="5186678"/>
        </p:xfrm>
        <a:graphic>
          <a:graphicData uri="http://schemas.openxmlformats.org/drawingml/2006/table">
            <a:tbl>
              <a:tblPr/>
              <a:tblGrid>
                <a:gridCol w="2787389">
                  <a:extLst>
                    <a:ext uri="{9D8B030D-6E8A-4147-A177-3AD203B41FA5}">
                      <a16:colId xmlns:a16="http://schemas.microsoft.com/office/drawing/2014/main" val="3032299178"/>
                    </a:ext>
                  </a:extLst>
                </a:gridCol>
                <a:gridCol w="746722">
                  <a:extLst>
                    <a:ext uri="{9D8B030D-6E8A-4147-A177-3AD203B41FA5}">
                      <a16:colId xmlns:a16="http://schemas.microsoft.com/office/drawing/2014/main" val="3406727906"/>
                    </a:ext>
                  </a:extLst>
                </a:gridCol>
                <a:gridCol w="1856140">
                  <a:extLst>
                    <a:ext uri="{9D8B030D-6E8A-4147-A177-3AD203B41FA5}">
                      <a16:colId xmlns:a16="http://schemas.microsoft.com/office/drawing/2014/main" val="1790528378"/>
                    </a:ext>
                  </a:extLst>
                </a:gridCol>
                <a:gridCol w="2325509">
                  <a:extLst>
                    <a:ext uri="{9D8B030D-6E8A-4147-A177-3AD203B41FA5}">
                      <a16:colId xmlns:a16="http://schemas.microsoft.com/office/drawing/2014/main" val="3354191574"/>
                    </a:ext>
                  </a:extLst>
                </a:gridCol>
                <a:gridCol w="2325509">
                  <a:extLst>
                    <a:ext uri="{9D8B030D-6E8A-4147-A177-3AD203B41FA5}">
                      <a16:colId xmlns:a16="http://schemas.microsoft.com/office/drawing/2014/main" val="679997020"/>
                    </a:ext>
                  </a:extLst>
                </a:gridCol>
              </a:tblGrid>
              <a:tr h="399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Part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QTY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Supplier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Raw Material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Purchased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15769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Outer Shell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5in Tube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210618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Shell Legs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2' x2' 3/8" Plate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879628"/>
                  </a:ext>
                </a:extLst>
              </a:tr>
              <a:tr h="216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Primary Retaining Ring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2' x2' 3/8" Plate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99715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Inner Ring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2' x2' 3/8" Plate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606656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Stationary Pins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3/8" Steel Rod 10'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790420"/>
                  </a:ext>
                </a:extLst>
              </a:tr>
              <a:tr h="216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Motion Pins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1/4" Steel Rod 10'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14517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Leaflets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NAU Idea Lab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Onex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14647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 Base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4'x4' 14 Gauge Plate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708444"/>
                  </a:ext>
                </a:extLst>
              </a:tr>
              <a:tr h="216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 Bottom Cover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4'x4' 14 Gauge Plate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994853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 Pins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3/8" Steel Rod 10'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355127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 Support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2"x 1/4" Bar 10'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883361"/>
                  </a:ext>
                </a:extLst>
              </a:tr>
              <a:tr h="216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Pillow Block Bushings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Amazon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338427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Sprocket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Amazon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881297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Motor Hub Cog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Amazon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600337"/>
                  </a:ext>
                </a:extLst>
              </a:tr>
              <a:tr h="216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#35 Chain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Tractor Supply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83962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5/8 Axle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BMI Parts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1217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Cog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BMI Parts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996847"/>
                  </a:ext>
                </a:extLst>
              </a:tr>
              <a:tr h="216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Sprocket Collars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Amazon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131723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Safety Plate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American Metals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4'x4' 14 Gauge Plate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2918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Rubber Feet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Amazon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595164"/>
                  </a:ext>
                </a:extLst>
              </a:tr>
              <a:tr h="216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Bolts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HomeCo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Brass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371174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To Purchase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Purchased 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4233" marR="4233" marT="4233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757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33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B5E9769-A6DD-23A5-3B50-920B097313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14300" indent="0">
              <a:buNone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DCF7E0-4D27-156D-782A-CC7D04B8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49" y="397094"/>
            <a:ext cx="4582928" cy="763600"/>
          </a:xfrm>
        </p:spPr>
        <p:txBody>
          <a:bodyPr/>
          <a:lstStyle/>
          <a:p>
            <a:r>
              <a:rPr lang="en-GB" sz="2500"/>
              <a:t>Budget as of 21st of October</a:t>
            </a: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9773D301-7B33-3722-BE79-BE8B7EF7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764" y="593474"/>
            <a:ext cx="6703290" cy="5613325"/>
          </a:xfrm>
          <a:prstGeom prst="rect">
            <a:avLst/>
          </a:prstGeom>
        </p:spPr>
      </p:pic>
      <p:pic>
        <p:nvPicPr>
          <p:cNvPr id="6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A46F5186-9440-6D95-2E03-E61BF488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" y="1277890"/>
            <a:ext cx="4338637" cy="2587721"/>
          </a:xfrm>
          <a:prstGeom prst="rect">
            <a:avLst/>
          </a:prstGeom>
        </p:spPr>
      </p:pic>
      <p:pic>
        <p:nvPicPr>
          <p:cNvPr id="4" name="Picture 6" descr="Table&#10;&#10;Description automatically generated">
            <a:extLst>
              <a:ext uri="{FF2B5EF4-FFF2-40B4-BE49-F238E27FC236}">
                <a16:creationId xmlns:a16="http://schemas.microsoft.com/office/drawing/2014/main" id="{8A5527BE-8D0B-239C-3154-A03E305EF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8" y="4423094"/>
            <a:ext cx="4588668" cy="172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6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318E51-0C03-4C1E-90A0-497C9A85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38" y="624103"/>
            <a:ext cx="7573200" cy="763600"/>
          </a:xfrm>
        </p:spPr>
        <p:txBody>
          <a:bodyPr/>
          <a:lstStyle/>
          <a:p>
            <a:r>
              <a:rPr lang="en-US" b="1">
                <a:latin typeface="Montserrat"/>
              </a:rPr>
              <a:t>Future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9375C-9685-C86A-E9B2-7B3CE2EFB336}"/>
              </a:ext>
            </a:extLst>
          </p:cNvPr>
          <p:cNvSpPr txBox="1"/>
          <p:nvPr/>
        </p:nvSpPr>
        <p:spPr>
          <a:xfrm>
            <a:off x="628651" y="1662112"/>
            <a:ext cx="103584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Test limits and increase strength of leaflets to alternate material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If desired to increase torque, increase power of motor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Code Arduino for more functionality and options with the touch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2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4A0E6-94F3-4437-B3D0-58C8C1DE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981C0-8155-4CF8-A341-1623BF32F525}"/>
              </a:ext>
            </a:extLst>
          </p:cNvPr>
          <p:cNvSpPr txBox="1"/>
          <p:nvPr/>
        </p:nvSpPr>
        <p:spPr>
          <a:xfrm>
            <a:off x="4724400" y="3200400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rgbClr val="2F5496"/>
              </a:solidFill>
              <a:latin typeface="Calibri Light"/>
              <a:cs typeface="Calibri Light"/>
            </a:endParaRPr>
          </a:p>
          <a:p>
            <a:endParaRPr lang="en-US" sz="1200"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  <a:p>
            <a:endParaRPr lang="en-US" sz="1200" b="1">
              <a:latin typeface="Calibri"/>
              <a:cs typeface="Calibri"/>
            </a:endParaRPr>
          </a:p>
          <a:p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CDE9A9A-439C-4B03-8EF9-A5B70C5C3B4A}"/>
              </a:ext>
            </a:extLst>
          </p:cNvPr>
          <p:cNvGraphicFramePr>
            <a:graphicFrameLocks noGrp="1"/>
          </p:cNvGraphicFramePr>
          <p:nvPr/>
        </p:nvGraphicFramePr>
        <p:xfrm>
          <a:off x="751460" y="962724"/>
          <a:ext cx="10689079" cy="1794325"/>
        </p:xfrm>
        <a:graphic>
          <a:graphicData uri="http://schemas.openxmlformats.org/drawingml/2006/table">
            <a:tbl>
              <a:tblPr firstRow="1" bandRow="1"/>
              <a:tblGrid>
                <a:gridCol w="10689079">
                  <a:extLst>
                    <a:ext uri="{9D8B030D-6E8A-4147-A177-3AD203B41FA5}">
                      <a16:colId xmlns:a16="http://schemas.microsoft.com/office/drawing/2014/main" val="1742599330"/>
                    </a:ext>
                  </a:extLst>
                </a:gridCol>
              </a:tblGrid>
              <a:tr h="403675">
                <a:tc>
                  <a:txBody>
                    <a:bodyPr/>
                    <a:lstStyle/>
                    <a:p>
                      <a:pPr marL="457200" marR="0" lvl="1" indent="-45720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>
                        <a:effectLst/>
                      </a:endParaRPr>
                    </a:p>
                  </a:txBody>
                  <a:tcPr marL="9525" marR="9525" marT="9525" marB="95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2057395"/>
                  </a:ext>
                </a:extLst>
              </a:tr>
              <a:tr h="287172">
                <a:tc>
                  <a:txBody>
                    <a:bodyPr/>
                    <a:lstStyle/>
                    <a:p>
                      <a:pPr marL="228600" marR="0" indent="-22860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[1] "W. L. Gore &amp; Associates," W. L. Gore &amp; Associates, Inc., 13 June 2017. [Online]. Available: http://www.gore.com/. [Accessed 18 February 2022].</a:t>
                      </a:r>
                    </a:p>
                    <a:p>
                      <a:pPr marL="228600" marR="0" indent="-22860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[2] “Model CX,” Blockwise Engineering, 12-Sep-2020. [Online]. Available: http://blockwise.com/stent-crimpers/cx/#CXLTC. [Accessed: 28-Jan-2022].</a:t>
                      </a:r>
                    </a:p>
                    <a:p>
                      <a:pPr marL="228600" marR="0" lvl="0" indent="-2286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[3] </a:t>
                      </a:r>
                    </a:p>
                  </a:txBody>
                  <a:tcPr marL="9525" marR="9525" marT="9525" marB="95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07856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AEA8F83-CA53-457F-AFFF-D4B4FEE8E938}"/>
              </a:ext>
            </a:extLst>
          </p:cNvPr>
          <p:cNvSpPr txBox="1"/>
          <p:nvPr/>
        </p:nvSpPr>
        <p:spPr>
          <a:xfrm>
            <a:off x="4724400" y="32004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latin typeface="Calibri"/>
              <a:cs typeface="Calibri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C45250-D8A0-E872-7DDB-B5F59A6620BF}"/>
              </a:ext>
            </a:extLst>
          </p:cNvPr>
          <p:cNvGraphicFramePr>
            <a:graphicFrameLocks noGrp="1"/>
          </p:cNvGraphicFramePr>
          <p:nvPr/>
        </p:nvGraphicFramePr>
        <p:xfrm>
          <a:off x="1019735" y="2465294"/>
          <a:ext cx="10887446" cy="582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7446">
                  <a:extLst>
                    <a:ext uri="{9D8B030D-6E8A-4147-A177-3AD203B41FA5}">
                      <a16:colId xmlns:a16="http://schemas.microsoft.com/office/drawing/2014/main" val="3327003469"/>
                    </a:ext>
                  </a:extLst>
                </a:gridCol>
              </a:tblGrid>
              <a:tr h="5827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</a:rPr>
                        <a:t>"Occupational Safety and Health Administration," United States Department of Labour , 22 March 2005. [Online]. Available: https://www.osha.gov/laws-regs/oshact/toc. [Accessed 28 March 2022]</a:t>
                      </a:r>
                    </a:p>
                  </a:txBody>
                  <a:tcPr marL="9525" marR="9525" marT="9525" marB="9525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65177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97B7031-0A31-0EC4-3381-AE8A2CCA9667}"/>
              </a:ext>
            </a:extLst>
          </p:cNvPr>
          <p:cNvSpPr txBox="1"/>
          <p:nvPr/>
        </p:nvSpPr>
        <p:spPr>
          <a:xfrm rot="-10800000" flipV="1">
            <a:off x="628651" y="3077136"/>
            <a:ext cx="108898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800" dirty="0"/>
              <a:t>[4] "Nitinol Technology Leader Uses Laser Cutting Machine for Precision Products," COHERENT , 2022. [Online].</a:t>
            </a:r>
            <a:r>
              <a:rPr lang="en-GB" sz="1800" dirty="0" err="1"/>
              <a:t>Available:https</a:t>
            </a:r>
            <a:r>
              <a:rPr lang="en-GB" sz="1800" dirty="0"/>
              <a:t>://www.coherent.com/news/success-stories/nitinol-innovative-technology. [Accessed 28 March 2022].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8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54E5D-0C7E-00F0-36DD-84783401A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667" y="485840"/>
            <a:ext cx="9418800" cy="27368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0369D-CE6F-889C-248C-F186D4357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667" y="4071726"/>
            <a:ext cx="9418800" cy="589200"/>
          </a:xfrm>
        </p:spPr>
        <p:txBody>
          <a:bodyPr/>
          <a:lstStyle/>
          <a:p>
            <a:r>
              <a:rPr lang="en-US" sz="54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599821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3A9989B-EFD7-4E42-96BE-8F8D9109D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1960" y="3629475"/>
            <a:ext cx="2190400" cy="476000"/>
          </a:xfrm>
        </p:spPr>
        <p:txBody>
          <a:bodyPr/>
          <a:lstStyle/>
          <a:p>
            <a:r>
              <a:rPr lang="en-US" sz="2400" dirty="0" err="1"/>
              <a:t>Lumini</a:t>
            </a:r>
            <a:endParaRPr lang="en-US" sz="2400" dirty="0"/>
          </a:p>
          <a:p>
            <a:r>
              <a:rPr lang="en-US" sz="2400" dirty="0" err="1"/>
              <a:t>Mudiyanselage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B8A1A-1096-4AEB-9C85-EFF4F84F8EB2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83547" y="4241955"/>
            <a:ext cx="2587226" cy="746477"/>
          </a:xfrm>
        </p:spPr>
        <p:txBody>
          <a:bodyPr/>
          <a:lstStyle/>
          <a:p>
            <a:r>
              <a:rPr lang="en-US" sz="1850" dirty="0"/>
              <a:t>Financial Manager </a:t>
            </a:r>
          </a:p>
          <a:p>
            <a:r>
              <a:rPr lang="en-US" sz="1850" dirty="0"/>
              <a:t>Logistics Manager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3FB56EC-9DF8-4980-AFBC-EDD551AAA9F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-201077" y="3502979"/>
            <a:ext cx="2276017" cy="595865"/>
          </a:xfrm>
        </p:spPr>
        <p:txBody>
          <a:bodyPr/>
          <a:lstStyle/>
          <a:p>
            <a:r>
              <a:rPr lang="en-US" sz="2400" dirty="0"/>
              <a:t>Alex </a:t>
            </a:r>
          </a:p>
          <a:p>
            <a:r>
              <a:rPr lang="en-US" sz="2400" dirty="0"/>
              <a:t>Nagle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A7446D3-C2E6-4A1E-AE0A-FA6C7CD4942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-292469" y="4028553"/>
            <a:ext cx="2458800" cy="763600"/>
          </a:xfrm>
        </p:spPr>
        <p:txBody>
          <a:bodyPr/>
          <a:lstStyle/>
          <a:p>
            <a:r>
              <a:rPr lang="en-US" sz="1850" dirty="0"/>
              <a:t>Project Lead </a:t>
            </a:r>
            <a:endParaRPr lang="en-US" dirty="0"/>
          </a:p>
          <a:p>
            <a:r>
              <a:rPr lang="en-US" sz="1850" dirty="0"/>
              <a:t>Test Engineer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E10678-B01A-492E-8686-A3FC13E5F1EB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610021" y="3649833"/>
            <a:ext cx="2899306" cy="498456"/>
          </a:xfrm>
        </p:spPr>
        <p:txBody>
          <a:bodyPr/>
          <a:lstStyle/>
          <a:p>
            <a:r>
              <a:rPr lang="en-US" sz="2400" dirty="0"/>
              <a:t>Skylar</a:t>
            </a:r>
          </a:p>
          <a:p>
            <a:r>
              <a:rPr lang="en-US" sz="2400" dirty="0"/>
              <a:t>Gilmore 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340C1FD-C3DB-43CB-920F-F5AA3CC9CF94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3449274" y="4245893"/>
            <a:ext cx="3220799" cy="1225937"/>
          </a:xfrm>
        </p:spPr>
        <p:txBody>
          <a:bodyPr/>
          <a:lstStyle/>
          <a:p>
            <a:r>
              <a:rPr lang="en-US" sz="1850" dirty="0"/>
              <a:t>CAD Manager</a:t>
            </a:r>
          </a:p>
          <a:p>
            <a:r>
              <a:rPr lang="en-US" sz="1850" dirty="0"/>
              <a:t>Website Lead </a:t>
            </a:r>
          </a:p>
          <a:p>
            <a:r>
              <a:rPr lang="en-US" sz="1850" dirty="0"/>
              <a:t>Manufacturing</a:t>
            </a:r>
          </a:p>
          <a:p>
            <a:r>
              <a:rPr lang="en-US" sz="1850" dirty="0"/>
              <a:t> Manager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9D2779E-F6A0-45E5-BDBD-6A92B3E4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585" y="492514"/>
            <a:ext cx="4251600" cy="763600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9F941B7-E667-4859-A557-60E098DE2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9"/>
          <a:stretch/>
        </p:blipFill>
        <p:spPr>
          <a:xfrm>
            <a:off x="4050250" y="1343813"/>
            <a:ext cx="1998814" cy="222295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289A100-D0E9-4087-B7C1-28B316765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921" y="1350350"/>
            <a:ext cx="2153291" cy="2161853"/>
          </a:xfrm>
          <a:prstGeom prst="rect">
            <a:avLst/>
          </a:prstGeom>
        </p:spPr>
      </p:pic>
      <p:pic>
        <p:nvPicPr>
          <p:cNvPr id="14" name="Picture 13" descr="A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3D24132E-1020-4489-A85B-F7DB9B98B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19627" r="35471" b="32005"/>
          <a:stretch/>
        </p:blipFill>
        <p:spPr>
          <a:xfrm>
            <a:off x="40189" y="1353864"/>
            <a:ext cx="1793488" cy="21286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FFCA73-B01C-3F4A-900C-131F56885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/>
          <a:stretch/>
        </p:blipFill>
        <p:spPr bwMode="auto">
          <a:xfrm>
            <a:off x="6097259" y="1350350"/>
            <a:ext cx="1990184" cy="222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6E8D24-B57F-9942-BE2C-0ABFE8E3F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32219" r="16390" b="27912"/>
          <a:stretch/>
        </p:blipFill>
        <p:spPr bwMode="auto">
          <a:xfrm>
            <a:off x="8135638" y="1350350"/>
            <a:ext cx="1937027" cy="222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189FA7-BFDB-894C-B057-B451CCD9F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t="19139" r="-853" b="8089"/>
          <a:stretch/>
        </p:blipFill>
        <p:spPr bwMode="auto">
          <a:xfrm>
            <a:off x="10116769" y="1350350"/>
            <a:ext cx="2008839" cy="22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5">
            <a:extLst>
              <a:ext uri="{FF2B5EF4-FFF2-40B4-BE49-F238E27FC236}">
                <a16:creationId xmlns:a16="http://schemas.microsoft.com/office/drawing/2014/main" id="{01619DC1-1F5F-7542-B552-DBC1A863C081}"/>
              </a:ext>
            </a:extLst>
          </p:cNvPr>
          <p:cNvSpPr txBox="1">
            <a:spLocks/>
          </p:cNvSpPr>
          <p:nvPr/>
        </p:nvSpPr>
        <p:spPr>
          <a:xfrm>
            <a:off x="5500282" y="3604326"/>
            <a:ext cx="2899306" cy="49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 sz="2400" dirty="0"/>
              <a:t>Alex</a:t>
            </a:r>
          </a:p>
          <a:p>
            <a:r>
              <a:rPr lang="en-US" sz="2400" dirty="0"/>
              <a:t>Anderson </a:t>
            </a:r>
          </a:p>
        </p:txBody>
      </p:sp>
      <p:sp>
        <p:nvSpPr>
          <p:cNvPr id="16" name="Subtitle 5">
            <a:extLst>
              <a:ext uri="{FF2B5EF4-FFF2-40B4-BE49-F238E27FC236}">
                <a16:creationId xmlns:a16="http://schemas.microsoft.com/office/drawing/2014/main" id="{AEA9D68B-66AB-2D4D-8FB6-D21207DDAB11}"/>
              </a:ext>
            </a:extLst>
          </p:cNvPr>
          <p:cNvSpPr txBox="1">
            <a:spLocks/>
          </p:cNvSpPr>
          <p:nvPr/>
        </p:nvSpPr>
        <p:spPr>
          <a:xfrm>
            <a:off x="8349448" y="3604326"/>
            <a:ext cx="1509405" cy="49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 sz="2400" dirty="0" err="1"/>
              <a:t>Eisa</a:t>
            </a:r>
            <a:endParaRPr lang="en-US" sz="2400" dirty="0"/>
          </a:p>
          <a:p>
            <a:r>
              <a:rPr lang="en-US" sz="2400" dirty="0" err="1"/>
              <a:t>Alyaseen</a:t>
            </a:r>
            <a:endParaRPr lang="en-US" sz="2400" dirty="0"/>
          </a:p>
        </p:txBody>
      </p:sp>
      <p:sp>
        <p:nvSpPr>
          <p:cNvPr id="17" name="Subtitle 5">
            <a:extLst>
              <a:ext uri="{FF2B5EF4-FFF2-40B4-BE49-F238E27FC236}">
                <a16:creationId xmlns:a16="http://schemas.microsoft.com/office/drawing/2014/main" id="{EC32D788-A09F-7142-8EC0-BB651E5A9E58}"/>
              </a:ext>
            </a:extLst>
          </p:cNvPr>
          <p:cNvSpPr txBox="1">
            <a:spLocks/>
          </p:cNvSpPr>
          <p:nvPr/>
        </p:nvSpPr>
        <p:spPr>
          <a:xfrm>
            <a:off x="9671535" y="3647506"/>
            <a:ext cx="2899306" cy="49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3200" b="0" i="0" u="none" strike="noStrike" cap="none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r>
              <a:rPr lang="en-US" sz="2400" dirty="0"/>
              <a:t>Abdulrahman</a:t>
            </a:r>
          </a:p>
          <a:p>
            <a:r>
              <a:rPr lang="en-US" sz="2400" dirty="0"/>
              <a:t>Aziz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2FE7F95D-28D1-3F48-B5E7-129207A9F27C}"/>
              </a:ext>
            </a:extLst>
          </p:cNvPr>
          <p:cNvSpPr txBox="1">
            <a:spLocks/>
          </p:cNvSpPr>
          <p:nvPr/>
        </p:nvSpPr>
        <p:spPr>
          <a:xfrm>
            <a:off x="5720535" y="4185847"/>
            <a:ext cx="2458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rgbClr val="02020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850" dirty="0"/>
              <a:t>EE Team Lead </a:t>
            </a:r>
            <a:endParaRPr lang="en-US" dirty="0"/>
          </a:p>
          <a:p>
            <a:r>
              <a:rPr lang="en-US" sz="1850" dirty="0"/>
              <a:t>Lead Software</a:t>
            </a:r>
          </a:p>
          <a:p>
            <a:r>
              <a:rPr lang="en-US" sz="1850" dirty="0"/>
              <a:t>Developer</a:t>
            </a:r>
          </a:p>
        </p:txBody>
      </p:sp>
      <p:sp>
        <p:nvSpPr>
          <p:cNvPr id="19" name="Subtitle 4">
            <a:extLst>
              <a:ext uri="{FF2B5EF4-FFF2-40B4-BE49-F238E27FC236}">
                <a16:creationId xmlns:a16="http://schemas.microsoft.com/office/drawing/2014/main" id="{5679B6B1-4FD2-E542-BC38-F4EB3AA47023}"/>
              </a:ext>
            </a:extLst>
          </p:cNvPr>
          <p:cNvSpPr txBox="1">
            <a:spLocks/>
          </p:cNvSpPr>
          <p:nvPr/>
        </p:nvSpPr>
        <p:spPr>
          <a:xfrm>
            <a:off x="7874750" y="4185846"/>
            <a:ext cx="2458800" cy="104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rgbClr val="02020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850" dirty="0"/>
              <a:t>Financial</a:t>
            </a:r>
          </a:p>
          <a:p>
            <a:r>
              <a:rPr lang="en-US" sz="1850" dirty="0"/>
              <a:t>Manager</a:t>
            </a:r>
          </a:p>
          <a:p>
            <a:r>
              <a:rPr lang="en-US" sz="1850" dirty="0"/>
              <a:t> 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id="{06B56F6A-3860-DD45-976D-4ACDBF85D0F1}"/>
              </a:ext>
            </a:extLst>
          </p:cNvPr>
          <p:cNvSpPr txBox="1">
            <a:spLocks/>
          </p:cNvSpPr>
          <p:nvPr/>
        </p:nvSpPr>
        <p:spPr>
          <a:xfrm>
            <a:off x="9891788" y="4185847"/>
            <a:ext cx="2458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rgbClr val="02020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850" dirty="0"/>
              <a:t>Website Lead</a:t>
            </a:r>
          </a:p>
          <a:p>
            <a:r>
              <a:rPr lang="en-US" sz="1850" dirty="0"/>
              <a:t>EE Team</a:t>
            </a:r>
          </a:p>
          <a:p>
            <a:r>
              <a:rPr lang="en-US" sz="1850" dirty="0"/>
              <a:t>Secretary</a:t>
            </a:r>
          </a:p>
        </p:txBody>
      </p:sp>
    </p:spTree>
    <p:extLst>
      <p:ext uri="{BB962C8B-B14F-4D97-AF65-F5344CB8AC3E}">
        <p14:creationId xmlns:p14="http://schemas.microsoft.com/office/powerpoint/2010/main" val="349709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644B-0A9D-42A5-B5CC-76785276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706" y="463445"/>
            <a:ext cx="6282000" cy="763600"/>
          </a:xfrm>
        </p:spPr>
        <p:txBody>
          <a:bodyPr/>
          <a:lstStyle/>
          <a:p>
            <a:r>
              <a:rPr lang="en-US">
                <a:latin typeface="Montserrat" panose="00000500000000000000" pitchFamily="2" charset="0"/>
              </a:rPr>
              <a:t>Project Description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CA202-FD5E-4455-AE0F-3F6547AB4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3729" y="1494367"/>
            <a:ext cx="6894619" cy="4257918"/>
          </a:xfrm>
        </p:spPr>
        <p:txBody>
          <a:bodyPr/>
          <a:lstStyle/>
          <a:p>
            <a:pPr marL="152400" indent="0">
              <a:lnSpc>
                <a:spcPct val="114999"/>
              </a:lnSpc>
              <a:buNone/>
            </a:pPr>
            <a:r>
              <a:rPr lang="en-US" sz="2000" i="1"/>
              <a:t>"The goal of this project is to design and develop a low force stent crimping machine utilizing a crush iris with a radial force readout. "</a:t>
            </a:r>
            <a:endParaRPr lang="en-US" sz="1450" i="1"/>
          </a:p>
          <a:p>
            <a:pPr marL="152400" indent="0">
              <a:lnSpc>
                <a:spcPct val="114999"/>
              </a:lnSpc>
              <a:buNone/>
            </a:pPr>
            <a:endParaRPr lang="en-US" sz="2000"/>
          </a:p>
          <a:p>
            <a:pPr marL="152400" indent="0">
              <a:lnSpc>
                <a:spcPct val="114999"/>
              </a:lnSpc>
              <a:buNone/>
            </a:pPr>
            <a:r>
              <a:rPr lang="en-US" sz="2000"/>
              <a:t>The scope of the project within the mechanical team would be in selection of materials and the overall design of the machine.</a:t>
            </a:r>
            <a:endParaRPr lang="en-US" sz="1450"/>
          </a:p>
          <a:p>
            <a:pPr marL="152400" indent="0">
              <a:buNone/>
            </a:pPr>
            <a:endParaRPr lang="en-US" sz="2000"/>
          </a:p>
          <a:p>
            <a:pPr marL="152400" indent="0">
              <a:buNone/>
            </a:pPr>
            <a:endParaRPr lang="en-US" sz="2000"/>
          </a:p>
          <a:p>
            <a:pPr marL="608965" indent="-456565"/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D7E01-46A5-4D63-BEB9-88537E6BE6CE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2F382AD-8C93-4E22-9861-771BAC94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35" y="758210"/>
            <a:ext cx="2743200" cy="1352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0B513-498C-4CEE-B9D3-F6E3B30141F3}"/>
              </a:ext>
            </a:extLst>
          </p:cNvPr>
          <p:cNvSpPr txBox="1"/>
          <p:nvPr/>
        </p:nvSpPr>
        <p:spPr>
          <a:xfrm>
            <a:off x="1595157" y="543877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8D0DA-53F7-477A-B620-10D17EE606B5}"/>
              </a:ext>
            </a:extLst>
          </p:cNvPr>
          <p:cNvSpPr txBox="1"/>
          <p:nvPr/>
        </p:nvSpPr>
        <p:spPr>
          <a:xfrm>
            <a:off x="5323915" y="294826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15835-456D-4E4F-9148-8B1678A4FAA5}"/>
              </a:ext>
            </a:extLst>
          </p:cNvPr>
          <p:cNvSpPr txBox="1"/>
          <p:nvPr/>
        </p:nvSpPr>
        <p:spPr>
          <a:xfrm>
            <a:off x="448199" y="6004976"/>
            <a:ext cx="3791527" cy="3048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Figure 2: Model CX with Large Twin-Cam [2]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73F3-C114-458E-A224-A68F2D1129F3}"/>
              </a:ext>
            </a:extLst>
          </p:cNvPr>
          <p:cNvSpPr txBox="1"/>
          <p:nvPr/>
        </p:nvSpPr>
        <p:spPr>
          <a:xfrm>
            <a:off x="448199" y="2110818"/>
            <a:ext cx="3791527" cy="3048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Figure 1: Gore Logo [1]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EE6361-C042-4C99-B74A-7FE88B3CA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73"/>
          <a:stretch/>
        </p:blipFill>
        <p:spPr bwMode="auto">
          <a:xfrm>
            <a:off x="193652" y="2994591"/>
            <a:ext cx="4333503" cy="29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53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C212-6DFC-4AB1-B401-15421EC2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410" y="384114"/>
            <a:ext cx="4689178" cy="763600"/>
          </a:xfrm>
        </p:spPr>
        <p:txBody>
          <a:bodyPr/>
          <a:lstStyle/>
          <a:p>
            <a:r>
              <a:rPr lang="en-US" sz="4000"/>
              <a:t>Design Requirements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56E90B1-AAD1-4889-9996-4B87D19DAF15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-494592" y="1328772"/>
            <a:ext cx="6508474" cy="476000"/>
          </a:xfrm>
        </p:spPr>
        <p:txBody>
          <a:bodyPr/>
          <a:lstStyle/>
          <a:p>
            <a:r>
              <a:rPr lang="en-US" sz="2000"/>
              <a:t>  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36CFE8-C047-43A8-97BB-0B0B7D404B3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50967" y="2717871"/>
            <a:ext cx="3314800" cy="1202800"/>
          </a:xfrm>
        </p:spPr>
        <p:txBody>
          <a:bodyPr/>
          <a:lstStyle/>
          <a:p>
            <a:pPr algn="l"/>
            <a:endParaRPr lang="en-US" sz="1850">
              <a:latin typeface="Times New Roman"/>
              <a:cs typeface="Times New Roman"/>
            </a:endParaRPr>
          </a:p>
          <a:p>
            <a:endParaRPr lang="en-US" sz="18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846DB-26BD-F8D9-59B9-9D558EF52562}"/>
              </a:ext>
            </a:extLst>
          </p:cNvPr>
          <p:cNvSpPr txBox="1"/>
          <p:nvPr/>
        </p:nvSpPr>
        <p:spPr>
          <a:xfrm>
            <a:off x="948018" y="203498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B444DDB-B979-2125-777D-ACC87D993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79384"/>
              </p:ext>
            </p:extLst>
          </p:nvPr>
        </p:nvGraphicFramePr>
        <p:xfrm>
          <a:off x="1973980" y="1467379"/>
          <a:ext cx="8408279" cy="4906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1675">
                  <a:extLst>
                    <a:ext uri="{9D8B030D-6E8A-4147-A177-3AD203B41FA5}">
                      <a16:colId xmlns:a16="http://schemas.microsoft.com/office/drawing/2014/main" val="2434226406"/>
                    </a:ext>
                  </a:extLst>
                </a:gridCol>
                <a:gridCol w="4276604">
                  <a:extLst>
                    <a:ext uri="{9D8B030D-6E8A-4147-A177-3AD203B41FA5}">
                      <a16:colId xmlns:a16="http://schemas.microsoft.com/office/drawing/2014/main" val="974902387"/>
                    </a:ext>
                  </a:extLst>
                </a:gridCol>
              </a:tblGrid>
              <a:tr h="58865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effectLst/>
                          <a:latin typeface="Arial"/>
                        </a:rPr>
                        <a:t>Customer Requirements </a:t>
                      </a:r>
                      <a:endParaRPr lang="en-US" b="1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effectLst/>
                          <a:latin typeface="Arial"/>
                        </a:rPr>
                        <a:t>Components/Methods  in the device to meet the requirements 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2482470866"/>
                  </a:ext>
                </a:extLst>
              </a:tr>
              <a:tr h="915680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GB" sz="1400" b="1">
                          <a:effectLst/>
                        </a:rPr>
                        <a:t>ANSI Safety Standards &amp; </a:t>
                      </a:r>
                      <a:r>
                        <a:rPr lang="en-GB" sz="1400" b="1" i="0" u="none" strike="noStrike" noProof="0">
                          <a:effectLst/>
                          <a:latin typeface="Arial"/>
                        </a:rPr>
                        <a:t>OSHA Safety Standards </a:t>
                      </a:r>
                      <a:endParaRPr lang="en-GB" sz="1400" b="1"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GB" sz="1400" b="1" i="0" u="none" strike="noStrike" noProof="0">
                          <a:effectLst/>
                          <a:latin typeface="Arial"/>
                        </a:rPr>
                        <a:t>Electric shock warning, Lockout  &amp; Emergency stop [3]</a:t>
                      </a:r>
                    </a:p>
                    <a:p>
                      <a:pPr marL="285750" lvl="0" indent="-285750" algn="l">
                        <a:buFont typeface="Arial"/>
                        <a:buChar char="•"/>
                      </a:pPr>
                      <a:endParaRPr lang="en-GB" sz="1400" b="1" i="0" u="none" strike="noStrike" noProof="0">
                        <a:effectLst/>
                        <a:latin typeface="Arial"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108187850"/>
                  </a:ext>
                </a:extLst>
              </a:tr>
              <a:tr h="91568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GB" sz="1400" b="1">
                          <a:effectLst/>
                        </a:rPr>
                        <a:t>Iris Design and iterative design process</a:t>
                      </a:r>
                      <a:endParaRPr lang="en-GB" sz="1400" b="1">
                        <a:effectLst/>
                        <a:latin typeface="Calibri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GB" sz="1400" b="1">
                          <a:effectLst/>
                        </a:rPr>
                        <a:t>3 different iris designs – </a:t>
                      </a:r>
                    </a:p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GB" sz="1400" b="1">
                          <a:effectLst/>
                        </a:rPr>
                        <a:t>Curved iris</a:t>
                      </a:r>
                      <a:endParaRPr lang="en-GB"/>
                    </a:p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GB" sz="1400" b="1">
                          <a:effectLst/>
                        </a:rPr>
                        <a:t>Straight iris</a:t>
                      </a:r>
                      <a:endParaRPr lang="en-GB"/>
                    </a:p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GB" sz="1400" b="1">
                          <a:effectLst/>
                        </a:rPr>
                        <a:t>Plate rotation iris</a:t>
                      </a:r>
                      <a:endParaRPr lang="en-GB"/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89287652"/>
                  </a:ext>
                </a:extLst>
              </a:tr>
              <a:tr h="457839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GB" sz="1400" b="1">
                          <a:effectLst/>
                        </a:rPr>
                        <a:t>Cost Control</a:t>
                      </a:r>
                      <a:endParaRPr lang="en-GB" sz="1400" b="1">
                        <a:effectLst/>
                        <a:latin typeface="Calibri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GB" sz="1400" b="1">
                          <a:effectLst/>
                        </a:rPr>
                        <a:t>3D printed iris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4176978749"/>
                  </a:ext>
                </a:extLst>
              </a:tr>
              <a:tr h="632256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GB" sz="1400" b="1">
                          <a:effectLst/>
                        </a:rPr>
                        <a:t>Max Stent Length/</a:t>
                      </a:r>
                      <a:r>
                        <a:rPr lang="en-GB" sz="1400" b="1" i="0" u="none" strike="noStrike" noProof="0">
                          <a:effectLst/>
                          <a:latin typeface="Arial"/>
                        </a:rPr>
                        <a:t>Capacity to work under both Radial  Force and Diameter </a:t>
                      </a:r>
                      <a:endParaRPr lang="en-GB" sz="1400" b="0" i="0" u="none" strike="noStrike" noProof="0">
                        <a:effectLst/>
                        <a:latin typeface="Arial"/>
                      </a:endParaRPr>
                    </a:p>
                    <a:p>
                      <a:pPr marL="0" lvl="0" indent="0" algn="l">
                        <a:buNone/>
                      </a:pPr>
                      <a:endParaRPr lang="en-GB" sz="1400" b="1">
                        <a:effectLst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GB" sz="1400" b="1">
                          <a:effectLst/>
                        </a:rPr>
                        <a:t>Will be obtained through the Engineering Analysis 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010617109"/>
                  </a:ext>
                </a:extLst>
              </a:tr>
              <a:tr h="457839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GB" sz="1400" b="1">
                          <a:effectLst/>
                        </a:rPr>
                        <a:t>Working Model</a:t>
                      </a:r>
                      <a:endParaRPr lang="en-GB" sz="1400" b="1">
                        <a:effectLst/>
                        <a:latin typeface="Calibri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GB" sz="1400" b="1">
                          <a:effectLst/>
                        </a:rPr>
                        <a:t>Manually operating prototype </a:t>
                      </a: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3086021780"/>
                  </a:ext>
                </a:extLst>
              </a:tr>
              <a:tr h="839374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en-GB" sz="1400" b="1">
                          <a:effectLst/>
                        </a:rPr>
                        <a:t>To crimp</a:t>
                      </a:r>
                      <a:endParaRPr lang="en-GB" sz="1400" b="1">
                        <a:effectLst/>
                        <a:latin typeface="Calibri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/>
                        <a:buChar char="•"/>
                      </a:pPr>
                      <a:r>
                        <a:rPr lang="en-GB" sz="1400" b="1">
                          <a:effectLst/>
                        </a:rPr>
                        <a:t>Iris design </a:t>
                      </a:r>
                      <a:endParaRPr lang="pt-BR" sz="1400" b="1" i="0" u="none" strike="noStrike" noProof="0">
                        <a:solidFill>
                          <a:srgbClr val="F5F2EE"/>
                        </a:solidFill>
                        <a:effectLst/>
                        <a:latin typeface="Arial"/>
                      </a:endParaRPr>
                    </a:p>
                    <a:p>
                      <a:pPr marL="285750" lvl="0" indent="-285750" algn="l">
                        <a:buFont typeface="Arial"/>
                        <a:buChar char="•"/>
                      </a:pPr>
                      <a:endParaRPr lang="en-GB" sz="1400" b="1">
                        <a:effectLst/>
                      </a:endParaRPr>
                    </a:p>
                  </a:txBody>
                  <a:tcPr marL="9524" marR="9524" marT="9524" marB="0" anchor="ctr"/>
                </a:tc>
                <a:extLst>
                  <a:ext uri="{0D108BD9-81ED-4DB2-BD59-A6C34878D82A}">
                    <a16:rowId xmlns:a16="http://schemas.microsoft.com/office/drawing/2014/main" val="151868927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DEB651A-BC5A-4F3A-939A-CEB58E7245E1}"/>
              </a:ext>
            </a:extLst>
          </p:cNvPr>
          <p:cNvSpPr txBox="1"/>
          <p:nvPr/>
        </p:nvSpPr>
        <p:spPr>
          <a:xfrm>
            <a:off x="4683846" y="1124766"/>
            <a:ext cx="2824306" cy="319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Table 2: Customer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36827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C212-6DFC-4AB1-B401-15421EC2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937" y="369249"/>
            <a:ext cx="4630123" cy="778465"/>
          </a:xfrm>
        </p:spPr>
        <p:txBody>
          <a:bodyPr/>
          <a:lstStyle/>
          <a:p>
            <a:r>
              <a:rPr lang="en-US" sz="4000"/>
              <a:t>Design Requirements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846DB-26BD-F8D9-59B9-9D558EF52562}"/>
              </a:ext>
            </a:extLst>
          </p:cNvPr>
          <p:cNvSpPr txBox="1"/>
          <p:nvPr/>
        </p:nvSpPr>
        <p:spPr>
          <a:xfrm>
            <a:off x="948018" y="203498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EB651A-BC5A-4F3A-939A-CEB58E7245E1}"/>
              </a:ext>
            </a:extLst>
          </p:cNvPr>
          <p:cNvSpPr txBox="1"/>
          <p:nvPr/>
        </p:nvSpPr>
        <p:spPr>
          <a:xfrm>
            <a:off x="4501054" y="1147714"/>
            <a:ext cx="3791527" cy="3048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Table 3: Engineering Requirements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DEC7FF-7BA0-8F4A-EA8D-BF8B33CF9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547" y="1467379"/>
            <a:ext cx="5032905" cy="46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5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98E8-46B8-4BD9-93A8-3D611E25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/>
              <a:t>Complete CAD </a:t>
            </a: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A68EC-276C-06A0-662D-EF08FF1342B3}"/>
              </a:ext>
            </a:extLst>
          </p:cNvPr>
          <p:cNvSpPr txBox="1"/>
          <p:nvPr/>
        </p:nvSpPr>
        <p:spPr>
          <a:xfrm>
            <a:off x="1617621" y="5019675"/>
            <a:ext cx="308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Figure 1: Complete Assembly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0BE8A-789B-00CC-A9DB-E0617E14EA1F}"/>
              </a:ext>
            </a:extLst>
          </p:cNvPr>
          <p:cNvSpPr txBox="1"/>
          <p:nvPr/>
        </p:nvSpPr>
        <p:spPr>
          <a:xfrm>
            <a:off x="7896227" y="5312058"/>
            <a:ext cx="3400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Figure 2: CAD for Slew Bearing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1F002-6992-4B9B-B80E-0018A3EC0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1356967"/>
            <a:ext cx="4095903" cy="3682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949835-2552-0490-7042-5B213F24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30" y="1791986"/>
            <a:ext cx="6161539" cy="304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9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98E8-46B8-4BD9-93A8-3D611E25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Complete CAD 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5CB56-C4E2-2E6F-35BA-5C468B650DDD}"/>
              </a:ext>
            </a:extLst>
          </p:cNvPr>
          <p:cNvSpPr txBox="1"/>
          <p:nvPr/>
        </p:nvSpPr>
        <p:spPr>
          <a:xfrm>
            <a:off x="4927268" y="5676899"/>
            <a:ext cx="308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3: Gear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90FF6-5EFD-1C25-0946-A9EA5E9A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376" y="1298823"/>
            <a:ext cx="7915899" cy="44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48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05A6-31E5-5247-A420-84AFB6D5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Flowchart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E05CD-05B1-AA41-8599-A5FCD7848E59}"/>
              </a:ext>
            </a:extLst>
          </p:cNvPr>
          <p:cNvSpPr txBox="1"/>
          <p:nvPr/>
        </p:nvSpPr>
        <p:spPr>
          <a:xfrm>
            <a:off x="3781043" y="6110743"/>
            <a:ext cx="4629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4: Flowchart Showing the Arduino’s processes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217092-DF1A-5244-8BDF-A2895DB6D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31" y="1173277"/>
            <a:ext cx="8855670" cy="49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4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2C494E-91CF-C8AE-2D27-C1FAE688AF6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573434" y="2585104"/>
            <a:ext cx="3159125" cy="3792349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en-GB" sz="2200"/>
              <a:t> </a:t>
            </a:r>
            <a:r>
              <a:rPr lang="en-GB" sz="1400" b="1"/>
              <a:t>Device Power</a:t>
            </a:r>
            <a:endParaRPr lang="en-US" sz="1400" b="1"/>
          </a:p>
          <a:p>
            <a:pPr marL="114300" indent="0">
              <a:buNone/>
            </a:pPr>
            <a:r>
              <a:rPr lang="en-GB" sz="1400" b="1"/>
              <a:t>Requirement </a:t>
            </a:r>
          </a:p>
          <a:p>
            <a:pPr marL="114300" indent="0">
              <a:lnSpc>
                <a:spcPct val="114999"/>
              </a:lnSpc>
              <a:buNone/>
            </a:pPr>
            <a:endParaRPr lang="en-GB" sz="1400" b="1"/>
          </a:p>
          <a:p>
            <a:pPr marL="400050" indent="-285750">
              <a:lnSpc>
                <a:spcPct val="114999"/>
              </a:lnSpc>
              <a:buFont typeface="Wingdings"/>
              <a:buChar char="ü"/>
            </a:pPr>
            <a:r>
              <a:rPr lang="en-GB" sz="1400"/>
              <a:t> GUI unit and the Crimping system </a:t>
            </a:r>
          </a:p>
          <a:p>
            <a:pPr marL="114300" indent="0">
              <a:lnSpc>
                <a:spcPct val="114999"/>
              </a:lnSpc>
              <a:buNone/>
            </a:pPr>
            <a:endParaRPr lang="en-GB" sz="1400"/>
          </a:p>
          <a:p>
            <a:pPr marL="400050" indent="-285750">
              <a:lnSpc>
                <a:spcPct val="114999"/>
              </a:lnSpc>
              <a:buFont typeface="Wingdings"/>
              <a:buChar char="ü"/>
            </a:pPr>
            <a:r>
              <a:rPr lang="en-GB" sz="1400"/>
              <a:t>Wall power and standby battery 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827AE4F-7259-D65E-CC9C-28EEE8D88C4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03412" y="2540281"/>
            <a:ext cx="3922713" cy="3872005"/>
          </a:xfr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4300" indent="0">
              <a:buNone/>
            </a:pPr>
            <a:r>
              <a:rPr lang="en-GB" sz="1600" b="1"/>
              <a:t> Calculations for the  </a:t>
            </a:r>
            <a:endParaRPr lang="en-US" sz="1600" b="1"/>
          </a:p>
          <a:p>
            <a:pPr marL="114300" indent="0">
              <a:lnSpc>
                <a:spcPct val="114999"/>
              </a:lnSpc>
              <a:buNone/>
            </a:pPr>
            <a:r>
              <a:rPr lang="en-GB" sz="1600" b="1"/>
              <a:t> Required minimum  </a:t>
            </a:r>
            <a:endParaRPr lang="en-US" sz="1600" b="1"/>
          </a:p>
          <a:p>
            <a:pPr marL="114300" indent="0">
              <a:lnSpc>
                <a:spcPct val="114999"/>
              </a:lnSpc>
              <a:buNone/>
            </a:pPr>
            <a:r>
              <a:rPr lang="en-GB" sz="1600" b="1"/>
              <a:t> and maximum  </a:t>
            </a:r>
            <a:endParaRPr lang="en-US" sz="1600" b="1"/>
          </a:p>
          <a:p>
            <a:pPr marL="114300" indent="0">
              <a:lnSpc>
                <a:spcPct val="114999"/>
              </a:lnSpc>
              <a:buNone/>
            </a:pPr>
            <a:r>
              <a:rPr lang="en-GB" sz="1600" b="1"/>
              <a:t>diameters </a:t>
            </a:r>
          </a:p>
          <a:p>
            <a:pPr marL="114300" indent="0">
              <a:lnSpc>
                <a:spcPct val="114999"/>
              </a:lnSpc>
              <a:buNone/>
            </a:pPr>
            <a:endParaRPr lang="en-GB" sz="1600" b="1"/>
          </a:p>
          <a:p>
            <a:pPr>
              <a:lnSpc>
                <a:spcPct val="114999"/>
              </a:lnSpc>
              <a:buFont typeface="Wingdings"/>
              <a:buChar char="ü"/>
            </a:pPr>
            <a:r>
              <a:rPr lang="en-GB" sz="1600"/>
              <a:t>Self-expandable stents using hoop strength calculations</a:t>
            </a:r>
          </a:p>
          <a:p>
            <a:pPr marL="114300" indent="0">
              <a:lnSpc>
                <a:spcPct val="114999"/>
              </a:lnSpc>
              <a:buNone/>
            </a:pPr>
            <a:r>
              <a:rPr lang="en-GB" sz="1600" b="1"/>
              <a:t>           </a:t>
            </a:r>
            <a:r>
              <a:rPr lang="en-GB" sz="1400" b="1"/>
              <a:t>H = PD /2t</a:t>
            </a:r>
            <a:endParaRPr lang="en-GB"/>
          </a:p>
          <a:p>
            <a:pPr marL="114300" indent="0">
              <a:lnSpc>
                <a:spcPct val="114999"/>
              </a:lnSpc>
              <a:buNone/>
            </a:pPr>
            <a:r>
              <a:rPr lang="en-GB" sz="1400" b="1"/>
              <a:t>H – hoop stress.       </a:t>
            </a:r>
          </a:p>
          <a:p>
            <a:pPr marL="114300" indent="0">
              <a:lnSpc>
                <a:spcPct val="114999"/>
              </a:lnSpc>
              <a:buNone/>
            </a:pPr>
            <a:r>
              <a:rPr lang="en-GB" sz="1400" b="1"/>
              <a:t>D-  Diameter </a:t>
            </a:r>
          </a:p>
          <a:p>
            <a:pPr marL="114300" indent="0">
              <a:lnSpc>
                <a:spcPct val="114999"/>
              </a:lnSpc>
              <a:buNone/>
            </a:pPr>
            <a:r>
              <a:rPr lang="en-GB" sz="1400" b="1"/>
              <a:t>t- Thickness </a:t>
            </a:r>
          </a:p>
          <a:p>
            <a:pPr marL="114300" indent="0">
              <a:lnSpc>
                <a:spcPct val="114999"/>
              </a:lnSpc>
              <a:buNone/>
            </a:pPr>
            <a:r>
              <a:rPr lang="en-GB" sz="1400" b="1"/>
              <a:t>P – Internal Pressure</a:t>
            </a:r>
          </a:p>
          <a:p>
            <a:pPr marL="114300" indent="0">
              <a:lnSpc>
                <a:spcPct val="114999"/>
              </a:lnSpc>
              <a:buNone/>
            </a:pPr>
            <a:endParaRPr lang="en-GB" sz="1400" b="1"/>
          </a:p>
          <a:p>
            <a:pPr>
              <a:lnSpc>
                <a:spcPct val="114999"/>
              </a:lnSpc>
              <a:buFont typeface="Wingdings"/>
              <a:buChar char="ü"/>
            </a:pPr>
            <a:r>
              <a:rPr lang="en-GB" sz="1600"/>
              <a:t>Materia/Type Dependence</a:t>
            </a:r>
          </a:p>
          <a:p>
            <a:pPr>
              <a:lnSpc>
                <a:spcPct val="114999"/>
              </a:lnSpc>
              <a:buFont typeface="Wingdings"/>
              <a:buChar char="ü"/>
            </a:pPr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365F455-D5E6-9440-6657-03C21EA9348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683779" y="2585104"/>
            <a:ext cx="3563750" cy="3792349"/>
          </a:xfrm>
          <a:solidFill>
            <a:schemeClr val="tx2">
              <a:lumMod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GB" sz="1400" b="1"/>
              <a:t>Calculations for</a:t>
            </a:r>
            <a:endParaRPr lang="en-US" sz="1400" b="1"/>
          </a:p>
          <a:p>
            <a:pPr marL="114300" indent="0">
              <a:lnSpc>
                <a:spcPct val="114999"/>
              </a:lnSpc>
              <a:buNone/>
            </a:pPr>
            <a:r>
              <a:rPr lang="en-GB" sz="1400" b="1"/>
              <a:t>Required radial forces </a:t>
            </a:r>
          </a:p>
          <a:p>
            <a:pPr marL="114300" indent="0">
              <a:lnSpc>
                <a:spcPct val="114999"/>
              </a:lnSpc>
              <a:buNone/>
            </a:pPr>
            <a:endParaRPr lang="en-GB" sz="1400" b="1"/>
          </a:p>
          <a:p>
            <a:pPr marL="285750" indent="-285750">
              <a:lnSpc>
                <a:spcPct val="114999"/>
              </a:lnSpc>
              <a:buFont typeface="Wingdings,Sans-Serif"/>
              <a:buChar char="ü"/>
            </a:pPr>
            <a:r>
              <a:rPr lang="en-GB" sz="1400"/>
              <a:t>Radial reaction force (RF) at each increment to force response over time .</a:t>
            </a:r>
          </a:p>
          <a:p>
            <a:pPr marL="114300" indent="0">
              <a:lnSpc>
                <a:spcPct val="114999"/>
              </a:lnSpc>
              <a:buNone/>
            </a:pPr>
            <a:endParaRPr lang="en-GB" sz="1400" b="1"/>
          </a:p>
          <a:p>
            <a:pPr marL="114300" indent="0">
              <a:lnSpc>
                <a:spcPct val="114999"/>
              </a:lnSpc>
              <a:buNone/>
            </a:pPr>
            <a:endParaRPr lang="en-GB" sz="1400">
              <a:latin typeface="Arial"/>
            </a:endParaRPr>
          </a:p>
          <a:p>
            <a:pPr marL="114300" indent="0">
              <a:lnSpc>
                <a:spcPct val="114999"/>
              </a:lnSpc>
              <a:buNone/>
            </a:pPr>
            <a:br>
              <a:rPr lang="en-GB" sz="1400"/>
            </a:br>
            <a:r>
              <a:rPr lang="en-GB" sz="1400" b="1">
                <a:latin typeface="Arial"/>
              </a:rPr>
              <a:t>E- </a:t>
            </a:r>
            <a:r>
              <a:rPr lang="en-GB" sz="1400" b="1"/>
              <a:t>artery’s young’s modulus</a:t>
            </a:r>
          </a:p>
          <a:p>
            <a:pPr marL="114300" indent="0">
              <a:lnSpc>
                <a:spcPct val="114999"/>
              </a:lnSpc>
              <a:buNone/>
            </a:pPr>
            <a:r>
              <a:rPr lang="en-GB" sz="1400" b="1"/>
              <a:t>Di – Internal Diameter </a:t>
            </a:r>
          </a:p>
          <a:p>
            <a:pPr marL="114300" indent="0">
              <a:lnSpc>
                <a:spcPct val="114999"/>
              </a:lnSpc>
              <a:buNone/>
            </a:pPr>
            <a:r>
              <a:rPr lang="en-GB" sz="1400" b="1"/>
              <a:t>L – Stent Length</a:t>
            </a:r>
          </a:p>
          <a:p>
            <a:pPr marL="114300" indent="0">
              <a:lnSpc>
                <a:spcPct val="114999"/>
              </a:lnSpc>
              <a:buNone/>
            </a:pPr>
            <a:r>
              <a:rPr lang="en-GB" sz="1400" b="1"/>
              <a:t>t -  Thickness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C092AD-CD93-1FB6-80F1-C9B676F14DAD}"/>
              </a:ext>
            </a:extLst>
          </p:cNvPr>
          <p:cNvSpPr txBox="1"/>
          <p:nvPr/>
        </p:nvSpPr>
        <p:spPr>
          <a:xfrm>
            <a:off x="3357281" y="488576"/>
            <a:ext cx="493955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Vidaloka"/>
              </a:rPr>
              <a:t>Engineering Analysis</a:t>
            </a:r>
            <a:endParaRPr lang="en-GB" sz="400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8557948-18C6-30A2-A925-377A982FD809}"/>
              </a:ext>
            </a:extLst>
          </p:cNvPr>
          <p:cNvSpPr/>
          <p:nvPr/>
        </p:nvSpPr>
        <p:spPr>
          <a:xfrm>
            <a:off x="5862088" y="1300936"/>
            <a:ext cx="190499" cy="1086969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3D98A89-056C-0CFF-8ACC-B230D5FE8E64}"/>
              </a:ext>
            </a:extLst>
          </p:cNvPr>
          <p:cNvSpPr/>
          <p:nvPr/>
        </p:nvSpPr>
        <p:spPr>
          <a:xfrm rot="1680000">
            <a:off x="2969800" y="1216705"/>
            <a:ext cx="201706" cy="1243850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4CA78E0-57A0-09B0-E471-8964C07360D6}"/>
              </a:ext>
            </a:extLst>
          </p:cNvPr>
          <p:cNvSpPr/>
          <p:nvPr/>
        </p:nvSpPr>
        <p:spPr>
          <a:xfrm rot="-2340000">
            <a:off x="8585396" y="1158653"/>
            <a:ext cx="201705" cy="136711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0CB4E31-6CEC-0E3F-DFB6-D46A98C9F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018" y="286422"/>
            <a:ext cx="3056964" cy="1567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F513F-93B0-9F0E-CA3A-20345ACF355A}"/>
              </a:ext>
            </a:extLst>
          </p:cNvPr>
          <p:cNvSpPr txBox="1"/>
          <p:nvPr/>
        </p:nvSpPr>
        <p:spPr>
          <a:xfrm>
            <a:off x="1317811" y="-158451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Click t ad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B8FE6-8609-DD7F-0BD3-5812B8FFF80A}"/>
              </a:ext>
            </a:extLst>
          </p:cNvPr>
          <p:cNvSpPr txBox="1"/>
          <p:nvPr/>
        </p:nvSpPr>
        <p:spPr>
          <a:xfrm>
            <a:off x="9069481" y="190892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Figure 9. Nitinol stent [4]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54EEA42D-1DE2-9D83-F354-14085E73C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29" y="4210652"/>
            <a:ext cx="7416051" cy="66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86057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Business Slides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2069814ADAF944AC5C58C2CBAB434A" ma:contentTypeVersion="9" ma:contentTypeDescription="Create a new document." ma:contentTypeScope="" ma:versionID="d438b6324ce8dd4302985ea8ecaa0bd0">
  <xsd:schema xmlns:xsd="http://www.w3.org/2001/XMLSchema" xmlns:xs="http://www.w3.org/2001/XMLSchema" xmlns:p="http://schemas.microsoft.com/office/2006/metadata/properties" xmlns:ns2="3ec51be9-0308-4ab2-8ed3-0190beeb44cf" xmlns:ns3="dd26419d-fafd-4535-a2ce-e1ad1abb1183" targetNamespace="http://schemas.microsoft.com/office/2006/metadata/properties" ma:root="true" ma:fieldsID="4b5de109a02da67f1d40d02316ec037a" ns2:_="" ns3:_="">
    <xsd:import namespace="3ec51be9-0308-4ab2-8ed3-0190beeb44cf"/>
    <xsd:import namespace="dd26419d-fafd-4535-a2ce-e1ad1abb11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51be9-0308-4ab2-8ed3-0190beeb44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6419d-fafd-4535-a2ce-e1ad1abb118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92EBAE-2669-4350-B793-0C3365A0FB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0A245C-86A1-4FD3-BA55-4249003E0F79}">
  <ds:schemaRefs>
    <ds:schemaRef ds:uri="http://schemas.microsoft.com/office/2006/metadata/properties"/>
    <ds:schemaRef ds:uri="dd26419d-fafd-4535-a2ce-e1ad1abb1183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3ec51be9-0308-4ab2-8ed3-0190beeb44c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841E6A-6F78-4F60-9DAE-1D957CCDD115}">
  <ds:schemaRefs>
    <ds:schemaRef ds:uri="3ec51be9-0308-4ab2-8ed3-0190beeb44cf"/>
    <ds:schemaRef ds:uri="dd26419d-fafd-4535-a2ce-e1ad1abb11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Minimalist Business Slides by Slidesgo</Template>
  <TotalTime>82</TotalTime>
  <Words>826</Words>
  <Application>Microsoft Office PowerPoint</Application>
  <PresentationFormat>Widescreen</PresentationFormat>
  <Paragraphs>246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Crimson Text</vt:lpstr>
      <vt:lpstr>Proxima Nova</vt:lpstr>
      <vt:lpstr>Proxima Nova Semibold</vt:lpstr>
      <vt:lpstr>Russo One</vt:lpstr>
      <vt:lpstr>Vidaloka</vt:lpstr>
      <vt:lpstr>Wingdings,Sans-Serif</vt:lpstr>
      <vt:lpstr>Arial</vt:lpstr>
      <vt:lpstr>Calibri</vt:lpstr>
      <vt:lpstr>Calibri Light</vt:lpstr>
      <vt:lpstr>Cambria</vt:lpstr>
      <vt:lpstr>Josefin Sans</vt:lpstr>
      <vt:lpstr>Lato</vt:lpstr>
      <vt:lpstr>Merriweather Light</vt:lpstr>
      <vt:lpstr>Montserrat</vt:lpstr>
      <vt:lpstr>Open Sans</vt:lpstr>
      <vt:lpstr>Open Sans SemiBold</vt:lpstr>
      <vt:lpstr>Times New Roman</vt:lpstr>
      <vt:lpstr>Wingdings</vt:lpstr>
      <vt:lpstr>Minimalist Business Slides by Slidesgo</vt:lpstr>
      <vt:lpstr>Slidesgo Final Pages</vt:lpstr>
      <vt:lpstr>Gore Iris Crimper Capstone</vt:lpstr>
      <vt:lpstr>Team</vt:lpstr>
      <vt:lpstr>Project Description</vt:lpstr>
      <vt:lpstr>Design Requirements </vt:lpstr>
      <vt:lpstr>Design Requirements </vt:lpstr>
      <vt:lpstr>Complete CAD </vt:lpstr>
      <vt:lpstr>Complete CAD </vt:lpstr>
      <vt:lpstr>Flowchart</vt:lpstr>
      <vt:lpstr>PowerPoint Presentation</vt:lpstr>
      <vt:lpstr>Bill of Materials</vt:lpstr>
      <vt:lpstr>Manufacturing</vt:lpstr>
      <vt:lpstr>Electrical Components</vt:lpstr>
      <vt:lpstr>Purchasing Plan</vt:lpstr>
      <vt:lpstr>Budget as of 21st of October</vt:lpstr>
      <vt:lpstr>Future Work</vt:lpstr>
      <vt:lpstr>References 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Alex Nagle</cp:lastModifiedBy>
  <cp:revision>10</cp:revision>
  <dcterms:created xsi:type="dcterms:W3CDTF">2022-01-29T00:33:08Z</dcterms:created>
  <dcterms:modified xsi:type="dcterms:W3CDTF">2022-11-28T03:02:33Z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0x0101008D2069814ADAF944AC5C58C2CBAB434A</vt:lpwstr>
  </property>
</Properties>
</file>